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Today i will introduce 3 papers about relationship of object and human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Second paper and third paper are written by same authors. So these are use similar architecture.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9b743e1b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9b743e1b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 need to do graph convolution network.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(Read slide)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A_vv is </a:t>
            </a:r>
            <a:r>
              <a:rPr lang="ko"/>
              <a:t>adjacency</a:t>
            </a:r>
            <a:r>
              <a:rPr lang="ko"/>
              <a:t> matrix of verb-verb. you have to be careful. It is not just element but matrix.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(Size of weight is input features dimension by output features dimension)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(Normalize graph : capture feature better)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And this is a result of a layer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9b743e1b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9b743e1b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"/>
            </a:br>
            <a:r>
              <a:rPr lang="ko"/>
              <a:t>And this is cnn layer. I think it is very familiar to us.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As we know, CNN extract visual features from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Extracted features are concatenated with action representation of graph for zero shot recognition.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9b743e1b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9b743e1b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(Authors mentions that this show best result.)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is a result.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Red regions correspond to high prediction scores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1A and 2B are seen while training. so we can expect network find well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However, 1B and 2A are unseen while training. but network find answer </a:t>
            </a:r>
            <a:r>
              <a:rPr lang="ko"/>
              <a:t>successfully</a:t>
            </a:r>
            <a:r>
              <a:rPr lang="ko"/>
              <a:t> when external knowledges are given.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By this results, we can know the power of external knowledge for zero shot </a:t>
            </a:r>
            <a:r>
              <a:rPr lang="ko"/>
              <a:t>learning</a:t>
            </a:r>
            <a:r>
              <a:rPr lang="ko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column is result without external knowledge in graph. it shows that it cannot predict well.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However, when graph is combined with external knowledge, it shows good prediction even unseen images too,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9b743e1b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9b743e1b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So let me recap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(Read slide)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9b743e1b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9b743e1b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Learning to Detect Human-Object Interactions With Knowledge is second paper which is published in CVPR 2019</a:t>
            </a:r>
            <a:endParaRPr sz="1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9b743e1b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9b743e1b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is a contribution of this paper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(Read slide)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You can see this picture.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9b743e1b2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9b743e1b2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 this slide, I will briefly introduce concept of this paper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(Read slide)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You can see that drink becomes close to sip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9b743e1b2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9b743e1b2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Then you might be curious what is a difference between first paper and second paper.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Because each paper is using external knowledge.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Same thing is (Read slide)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b743e1b2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b743e1b2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(Why substrat? for visual translation embedding -&gt; reference에서 가져왔음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b_h or b_o is visual appearance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S_p^v : score of spatial configuration. (</a:t>
            </a:r>
            <a:r>
              <a:rPr lang="ko">
                <a:solidFill>
                  <a:schemeClr val="dk1"/>
                </a:solidFill>
              </a:rPr>
              <a:t>spatial configuration : location</a:t>
            </a:r>
            <a:r>
              <a:rPr lang="ko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X : representation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X_{ho} : pairwise </a:t>
            </a:r>
            <a:r>
              <a:rPr lang="ko"/>
              <a:t>representation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You can see make concept clear using these images.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 will explain detain in next slides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9b743e1b2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9b743e1b2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pred : </a:t>
            </a:r>
            <a:r>
              <a:rPr lang="ko"/>
              <a:t>predicate(술부)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 논문과의 차이점 :  edge연결 하는 방식이 다름. 첫번째에서는 외부 정보를 이용하여 주어진 데이터사이를 연결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여기서는 외부 정보와 주어진 데이터를 연결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First graph modeling.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(Read slide)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There exists 2 dataset. one is training set and the other is </a:t>
            </a:r>
            <a:r>
              <a:rPr lang="ko"/>
              <a:t>external</a:t>
            </a:r>
            <a:r>
              <a:rPr lang="ko"/>
              <a:t> knowledges.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You can remember that first paper also use </a:t>
            </a:r>
            <a:r>
              <a:rPr lang="ko"/>
              <a:t>external</a:t>
            </a:r>
            <a:r>
              <a:rPr lang="ko"/>
              <a:t> </a:t>
            </a:r>
            <a:r>
              <a:rPr lang="ko"/>
              <a:t>knowledge</a:t>
            </a:r>
            <a:r>
              <a:rPr lang="ko"/>
              <a:t>. But a difference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Fist paper uses external knowledge to make additional edges.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But in this paper, external knowledge is used to make new nodes.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9b743e1b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9b743e1b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Title of First paper is Compositional Learning for human object interaction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paper was published at ECCV in 2018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9b743e1b2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9b743e1b2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Substarction  : For visual embedding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b_h or b_o is visual appearance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9b743e1b2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9b743e1b2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\pi</a:t>
            </a:r>
            <a:r>
              <a:rPr lang="ko"/>
              <a:t>의 결과는 벡터 -&gt; 벡터끼리  cosine </a:t>
            </a:r>
            <a:r>
              <a:rPr lang="ko"/>
              <a:t>similarity</a:t>
            </a:r>
            <a:r>
              <a:rPr lang="ko"/>
              <a:t> 계산 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v는 그래프 입력의 verb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And next is detail of multi modal joint embedding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(Read slide)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is a objective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One thing to note is Loss of </a:t>
            </a:r>
            <a:r>
              <a:rPr lang="ko"/>
              <a:t>similarity</a:t>
            </a:r>
            <a:r>
              <a:rPr lang="ko"/>
              <a:t> uses a cosine </a:t>
            </a:r>
            <a:r>
              <a:rPr lang="ko"/>
              <a:t>similarity</a:t>
            </a:r>
            <a:r>
              <a:rPr lang="ko"/>
              <a:t> depend on association in ground-truth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9b743e1b2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9b743e1b2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And Let’s see a result.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(Read slide)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9b743e1b2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9b743e1b2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is a ablation study.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First rows uses a external knowledge and second one is not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It shows that external knowledge helps to recognize long-tail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Table shows </a:t>
            </a:r>
            <a:r>
              <a:rPr lang="ko"/>
              <a:t>quantitative</a:t>
            </a:r>
            <a:r>
              <a:rPr lang="ko"/>
              <a:t> result. You can see that when external knowledge is used, it shows best results.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 HICO-DET dataset, there is 3 categories.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Full means all of dataset.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Rare means a long tail data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9b743e1b2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9b743e1b2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slide is for recap of second paper.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9b743e1b2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9b743e1b2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And this is 3rd paper. It is written by same author group of second paper.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So it uses similar structure with second paper.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9b743e1b2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9b743e1b2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is contribution of this paper.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(Read slide)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(human intention has yet been investigated in the context of HOI detection in an integrative manner)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9b743e1b2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9b743e1b2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9b743e1b2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9b743e1b2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 will introduce feature extraction first.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(Read slide)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One thing to note is output of gaze network is probability density map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9b743e1b2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9b743e1b2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part is for human object pairwise branch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 this branch, it focus on getting semantic interactions.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(X : visual </a:t>
            </a:r>
            <a:r>
              <a:rPr lang="ko"/>
              <a:t>appearance</a:t>
            </a:r>
            <a:r>
              <a:rPr lang="ko"/>
              <a:t>, relative spatial layout and object semantic </a:t>
            </a:r>
            <a:r>
              <a:rPr lang="ko"/>
              <a:t>likelihood</a:t>
            </a:r>
            <a:r>
              <a:rPr lang="ko"/>
              <a:t>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9b743e1b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9b743e1b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 will introduce contribution of this paper first.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Previous approaches about modeling actions and human-object interaction require a lot of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However, as we know there is no perfect dataset. So distribution of data is not uniform.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For example, sit on table might be very common in dataset. however, sit on TV is not.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So in these paper, to handle unseen categories, authors propose a model with method using external knowledge graph and graph convolution network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9b743e1b2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9b743e1b2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 individual branch, it focus on visual appearance.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(Read slide)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9b743e1b2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9b743e1b2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(x,y) of G : location point of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(Read slide)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Let’s see more detail in next slide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9b743e1b2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9b743e1b2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(x,y) of G is location point of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 is objects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score : result of prediction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intuitively, we want to find important area of object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for example, there is area of ball. then we can think that in area of ball, this location has high </a:t>
            </a:r>
            <a:r>
              <a:rPr lang="ko"/>
              <a:t>probability</a:t>
            </a:r>
            <a:r>
              <a:rPr lang="ko"/>
              <a:t> density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X is features of region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 get a score for each region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9b743e1b2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9b743e1b2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is result.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It successfully find human-object interaction.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Second rows shows false </a:t>
            </a:r>
            <a:r>
              <a:rPr lang="ko"/>
              <a:t>positive</a:t>
            </a:r>
            <a:r>
              <a:rPr lang="ko"/>
              <a:t> things.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9b743e1b2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9b743e1b2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(mAP_role : AP of triplet&lt;human, verb, object&gt;)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 focus on iHOI not HOI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(w/ sorted r : I think it is one of things that embedded in VTransE-HO)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9b743e1b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9b743e1b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9b743e1b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9b743e1b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And i mentioned zero-shot learning in last slide.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 think we already know what is zero shot learning. But for easy understand for this paper, i will introduce intuitie understand of this paper.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architecture is basic architecture of metric based zero shot learning.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Roughly speaking, very roughly, The only difference is fully connected layers are replaced to graph network.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You will be able to understand what i am saying soon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9b743e1b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9b743e1b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So to understand this paper, we have to know what is compositional learning and why machine need compositional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(Read slides)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9b743e1b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9b743e1b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>
                <a:solidFill>
                  <a:schemeClr val="dk1"/>
                </a:solidFill>
              </a:rPr>
              <a:t>gap of contextuality : 하드 커버 책을 망치 대신 사용하게 하는 방법을 어떻게 알게 할 것인가?</a:t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50">
                <a:solidFill>
                  <a:schemeClr val="dk1"/>
                </a:solidFill>
              </a:rPr>
              <a:t>How can we let machine do a kinds of compositional learnings?</a:t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250">
                <a:solidFill>
                  <a:schemeClr val="dk1"/>
                </a:solidFill>
              </a:rPr>
              <a:t>(read slide) -&gt; authors propose to explore …</a:t>
            </a:r>
            <a:endParaRPr sz="12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9b743e1b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9b743e1b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50">
                <a:solidFill>
                  <a:schemeClr val="dk1"/>
                </a:solidFill>
              </a:rPr>
              <a:t>This is a architecture that proposed in this paper.</a:t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50">
                <a:solidFill>
                  <a:schemeClr val="dk1"/>
                </a:solidFill>
              </a:rPr>
              <a:t>I mentioned that it has very similar architecture with basic zero shot learning. the only difference is this graph networks.</a:t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50">
                <a:solidFill>
                  <a:schemeClr val="dk1"/>
                </a:solidFill>
              </a:rPr>
              <a:t>I will explain detail soon.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9b743e1b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9b743e1b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First, let me explain graph representation of interactions.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(Read slide)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9b743e1b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9b743e1b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 have to encode words for machine.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Because machine can not understand natural language. so we have to convert it for machine.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(Read slides)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word embeddings are used as features for graph convolution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You can see this picture.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Firstly, we only know observed pairs. like &lt;pen, action, take&gt;. However using external language we can make more edges.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85850" y="492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85850" y="1200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46608" y="47110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0" y="4903500"/>
            <a:ext cx="74025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chemeClr val="dk1"/>
                </a:solidFill>
              </a:rPr>
              <a:t>Compositional Learning for Human Object Interaction, ECCV 2018</a:t>
            </a:r>
            <a:endParaRPr i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번째 논문">
  <p:cSld name="CUSTOM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/>
        </p:nvSpPr>
        <p:spPr>
          <a:xfrm>
            <a:off x="0" y="4903500"/>
            <a:ext cx="74025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chemeClr val="dk1"/>
                </a:solidFill>
              </a:rPr>
              <a:t>Learning to Detect Human-Object Interactions With Knowledge</a:t>
            </a:r>
            <a:r>
              <a:rPr i="1" lang="ko" sz="900">
                <a:solidFill>
                  <a:schemeClr val="dk1"/>
                </a:solidFill>
              </a:rPr>
              <a:t>, CVPR 2018</a:t>
            </a:r>
            <a:endParaRPr i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285850" y="1200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번째 논문">
  <p:cSld name="CUSTOM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/>
        </p:nvSpPr>
        <p:spPr>
          <a:xfrm>
            <a:off x="0" y="4903500"/>
            <a:ext cx="74025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900">
                <a:solidFill>
                  <a:schemeClr val="dk1"/>
                </a:solidFill>
              </a:rPr>
              <a:t>Interact as You Intend: Intention-Driven Human-Object Interaction Detection, IEEE Trans on Multimedia 2019</a:t>
            </a:r>
            <a:endParaRPr i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285850" y="1200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25.png"/><Relationship Id="rId9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/>
              <a:t>Relational Reasoning</a:t>
            </a:r>
            <a:endParaRPr b="1"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2000"/>
              <a:t> Relationship of object and human</a:t>
            </a:r>
            <a:endParaRPr b="1" i="1" sz="2000"/>
          </a:p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311700" y="34903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20191003 Hyoungsung Kim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hyoungsung@gist.ac.kr</a:t>
            </a:r>
            <a:endParaRPr sz="1500"/>
          </a:p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311700" y="2831750"/>
            <a:ext cx="85206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000">
                <a:solidFill>
                  <a:srgbClr val="000000"/>
                </a:solidFill>
              </a:rPr>
              <a:t>Compositional Learning for Human Object Interaction, </a:t>
            </a:r>
            <a:r>
              <a:rPr lang="ko" sz="1000">
                <a:solidFill>
                  <a:srgbClr val="000000"/>
                </a:solidFill>
              </a:rPr>
              <a:t>ECCV 2018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000">
                <a:solidFill>
                  <a:srgbClr val="000000"/>
                </a:solidFill>
              </a:rPr>
              <a:t>Learning to Detect Human-Object Interactions With Knowledge</a:t>
            </a:r>
            <a:r>
              <a:rPr lang="ko" sz="1000">
                <a:solidFill>
                  <a:srgbClr val="000000"/>
                </a:solidFill>
              </a:rPr>
              <a:t>, CVPR 2019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" sz="1000">
                <a:solidFill>
                  <a:srgbClr val="000000"/>
                </a:solidFill>
              </a:rPr>
              <a:t>Interact as You Intend: Intention-Driven Human-Object Interaction Detection</a:t>
            </a:r>
            <a:r>
              <a:rPr lang="ko" sz="1000">
                <a:solidFill>
                  <a:srgbClr val="000000"/>
                </a:solidFill>
              </a:rPr>
              <a:t>, IEEE Trans on Multimedia 2019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3269950"/>
            <a:ext cx="85206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L</a:t>
            </a:r>
            <a:r>
              <a:rPr lang="ko" sz="1300">
                <a:solidFill>
                  <a:schemeClr val="dk1"/>
                </a:solidFill>
              </a:rPr>
              <a:t>earning will propagate features on the graph, and </a:t>
            </a:r>
            <a:r>
              <a:rPr b="1" i="1" lang="ko" sz="1300">
                <a:solidFill>
                  <a:schemeClr val="dk1"/>
                </a:solidFill>
              </a:rPr>
              <a:t>fill in new representations for the action nodes</a:t>
            </a:r>
            <a:r>
              <a:rPr lang="ko" sz="1300">
                <a:solidFill>
                  <a:schemeClr val="dk1"/>
                </a:solidFill>
              </a:rPr>
              <a:t>. These action features are further merged with visual features from a convolutional network	</a:t>
            </a:r>
            <a:br>
              <a:rPr lang="ko" sz="1300">
                <a:solidFill>
                  <a:schemeClr val="dk1"/>
                </a:solidFill>
              </a:rPr>
            </a:br>
            <a:r>
              <a:rPr lang="ko" sz="1300">
                <a:solidFill>
                  <a:schemeClr val="dk1"/>
                </a:solidFill>
              </a:rPr>
              <a:t>(Remember at first time actions start with all zeros features)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Model architecture - Graph convolutional network</a:t>
            </a:r>
            <a:endParaRPr sz="2900"/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3">
            <a:alphaModFix/>
          </a:blip>
          <a:srcRect b="0" l="39806" r="0" t="39635"/>
          <a:stretch/>
        </p:blipFill>
        <p:spPr>
          <a:xfrm>
            <a:off x="463900" y="949775"/>
            <a:ext cx="4623975" cy="21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 rotWithShape="1">
          <a:blip r:embed="rId4">
            <a:alphaModFix/>
          </a:blip>
          <a:srcRect b="0" l="1729" r="0" t="0"/>
          <a:stretch/>
        </p:blipFill>
        <p:spPr>
          <a:xfrm>
            <a:off x="5288850" y="1465025"/>
            <a:ext cx="3686600" cy="10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5894425" y="1639125"/>
            <a:ext cx="420000" cy="282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/>
        </p:nvSpPr>
        <p:spPr>
          <a:xfrm>
            <a:off x="5361525" y="1025475"/>
            <a:ext cx="21477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Adjacency</a:t>
            </a:r>
            <a:r>
              <a:rPr lang="ko" sz="1100"/>
              <a:t> </a:t>
            </a:r>
            <a:r>
              <a:rPr b="1" i="1" lang="ko" sz="1100"/>
              <a:t>matrix</a:t>
            </a:r>
            <a:r>
              <a:rPr lang="ko" sz="1100"/>
              <a:t> of verb-verb</a:t>
            </a:r>
            <a:endParaRPr sz="1100"/>
          </a:p>
        </p:txBody>
      </p:sp>
      <p:cxnSp>
        <p:nvCxnSpPr>
          <p:cNvPr id="133" name="Google Shape;133;p24"/>
          <p:cNvCxnSpPr>
            <a:stCxn id="132" idx="2"/>
            <a:endCxn id="131" idx="0"/>
          </p:cNvCxnSpPr>
          <p:nvPr/>
        </p:nvCxnSpPr>
        <p:spPr>
          <a:xfrm flipH="1">
            <a:off x="6104475" y="1344975"/>
            <a:ext cx="330900" cy="29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24"/>
          <p:cNvSpPr txBox="1"/>
          <p:nvPr/>
        </p:nvSpPr>
        <p:spPr>
          <a:xfrm>
            <a:off x="5256550" y="2695875"/>
            <a:ext cx="38877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Z : Nodes features(Word embedding). Initial feature of action is 0</a:t>
            </a:r>
            <a:endParaRPr sz="1000"/>
          </a:p>
        </p:txBody>
      </p:sp>
      <p:cxnSp>
        <p:nvCxnSpPr>
          <p:cNvPr id="135" name="Google Shape;135;p24"/>
          <p:cNvCxnSpPr>
            <a:stCxn id="134" idx="0"/>
          </p:cNvCxnSpPr>
          <p:nvPr/>
        </p:nvCxnSpPr>
        <p:spPr>
          <a:xfrm flipH="1" rot="10800000">
            <a:off x="7200400" y="2139675"/>
            <a:ext cx="724800" cy="55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6" name="Google Shape;13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9213" y="4208950"/>
            <a:ext cx="6505575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3472600"/>
            <a:ext cx="8764200" cy="13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CNN extract visual features from image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Extracted features are concatenated with action representation of graph(</a:t>
            </a:r>
            <a:r>
              <a:rPr b="1" i="1" lang="ko"/>
              <a:t>Z</a:t>
            </a:r>
            <a:r>
              <a:rPr lang="ko"/>
              <a:t>) for zero shot recognition.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 b="61184" l="0" r="0" t="0"/>
          <a:stretch/>
        </p:blipFill>
        <p:spPr>
          <a:xfrm>
            <a:off x="660575" y="1150400"/>
            <a:ext cx="7681850" cy="19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Model architecture - Convolution, concatenate, and ge score</a:t>
            </a:r>
            <a:endParaRPr sz="2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Result(Attention map using top-1 predict labels)</a:t>
            </a:r>
            <a:endParaRPr sz="2900"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50" y="1090500"/>
            <a:ext cx="5401325" cy="37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/>
        </p:nvSpPr>
        <p:spPr>
          <a:xfrm>
            <a:off x="5863450" y="1046525"/>
            <a:ext cx="3169200" cy="4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GCNCL-I : Only include link of (verb, noun), (object, noun).</a:t>
            </a:r>
            <a:br>
              <a:rPr lang="ko" sz="1200"/>
            </a:br>
            <a:r>
              <a:rPr lang="ko" sz="1200"/>
              <a:t>e.g, There is no (verb, verb) or (object, object)</a:t>
            </a:r>
            <a:br>
              <a:rPr lang="ko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GCNCL : Add action edge using WordNet</a:t>
            </a:r>
            <a:br>
              <a:rPr lang="ko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A : Add action links from external knowledge(e.g., NEIL)</a:t>
            </a:r>
            <a:br>
              <a:rPr lang="ko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NV : Include new tokens(1 hop on WordNet)</a:t>
            </a:r>
            <a:br>
              <a:rPr lang="ko" sz="1200"/>
            </a:b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1A, 2B, 1B, 2A : Name of subset</a:t>
            </a:r>
            <a:endParaRPr sz="1200"/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1 / 2 : Noun group</a:t>
            </a:r>
            <a:endParaRPr sz="1200"/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A / B : verbs group 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For example, if 1A and 2B are used in training set, then 1B and 2A are not used in training</a:t>
            </a:r>
            <a:endParaRPr sz="1200"/>
          </a:p>
          <a:p>
            <a:pPr indent="-304800" lvl="1" marL="914400" rtl="0" algn="just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However testing set consists of {1A, 1B, 2A, 2B}</a:t>
            </a:r>
            <a:endParaRPr sz="1200"/>
          </a:p>
        </p:txBody>
      </p:sp>
      <p:sp>
        <p:nvSpPr>
          <p:cNvPr id="151" name="Google Shape;151;p26"/>
          <p:cNvSpPr txBox="1"/>
          <p:nvPr>
            <p:ph type="title"/>
          </p:nvPr>
        </p:nvSpPr>
        <p:spPr>
          <a:xfrm>
            <a:off x="778513" y="697675"/>
            <a:ext cx="43866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500"/>
              <a:t>Red regions correspond to high prediction scores</a:t>
            </a:r>
            <a:endParaRPr i="1"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922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It increase neighborhood nodes of graph using external knowledge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Therefore, it is possible to get more features in GCNN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These features are helpful to recognize unseen categories</a:t>
            </a:r>
            <a:endParaRPr/>
          </a:p>
        </p:txBody>
      </p:sp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Recap</a:t>
            </a:r>
            <a:endParaRPr sz="2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ctrTitle"/>
          </p:nvPr>
        </p:nvSpPr>
        <p:spPr>
          <a:xfrm>
            <a:off x="311700" y="2010825"/>
            <a:ext cx="8520600" cy="92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500"/>
              <a:t>Learning to Detect Human-Object Interactions With Knowledge</a:t>
            </a:r>
            <a:endParaRPr/>
          </a:p>
        </p:txBody>
      </p:sp>
      <p:sp>
        <p:nvSpPr>
          <p:cNvPr id="163" name="Google Shape;163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/>
              <a:t>Publish : CVPR 2019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285850" y="8408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Authors focus on detecting human-object interactions(HOIs) in images, an essential step towards deeper scene understanding.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However, </a:t>
            </a:r>
            <a:r>
              <a:rPr b="1" i="1" lang="ko" sz="1500"/>
              <a:t>HOI categories exhibit a long-tail distribution</a:t>
            </a:r>
            <a:endParaRPr b="1" i="1"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i.e., there exists some rare categories with very few training samples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For example, the number of “person riding a bike” &gt; the number of “person riding elephant” in training sets</a:t>
            </a:r>
            <a:br>
              <a:rPr lang="ko" sz="1200"/>
            </a:b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Authors tackle the challenge of long-tail HOI categories</a:t>
            </a:r>
            <a:r>
              <a:rPr b="1" i="1" lang="ko" sz="1500"/>
              <a:t> by modeling the underlying regularities</a:t>
            </a:r>
            <a:r>
              <a:rPr lang="ko" sz="1500"/>
              <a:t> among verbs and objects in HOIs as well as </a:t>
            </a:r>
            <a:r>
              <a:rPr b="1" i="1" lang="ko" sz="1500"/>
              <a:t>general relationships.</a:t>
            </a:r>
            <a:endParaRPr b="1" i="1"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Namely, to solve a problem, authors propose </a:t>
            </a:r>
            <a:r>
              <a:rPr b="1" i="1" lang="ko" sz="1200"/>
              <a:t>multimodal joint embedding learning</a:t>
            </a:r>
            <a:endParaRPr b="1" i="1" sz="1200"/>
          </a:p>
        </p:txBody>
      </p:sp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Contribution of this paper</a:t>
            </a:r>
            <a:endParaRPr sz="2900"/>
          </a:p>
        </p:txBody>
      </p:sp>
      <p:sp>
        <p:nvSpPr>
          <p:cNvPr id="170" name="Google Shape;170;p29"/>
          <p:cNvSpPr/>
          <p:nvPr/>
        </p:nvSpPr>
        <p:spPr>
          <a:xfrm>
            <a:off x="3299150" y="3898202"/>
            <a:ext cx="2582875" cy="404900"/>
          </a:xfrm>
          <a:custGeom>
            <a:rect b="b" l="l" r="r" t="t"/>
            <a:pathLst>
              <a:path extrusionOk="0" h="16196" w="103315">
                <a:moveTo>
                  <a:pt x="0" y="16196"/>
                </a:moveTo>
                <a:cubicBezTo>
                  <a:pt x="10454" y="15581"/>
                  <a:pt x="16625" y="1463"/>
                  <a:pt x="27016" y="164"/>
                </a:cubicBezTo>
                <a:cubicBezTo>
                  <a:pt x="37501" y="-1147"/>
                  <a:pt x="46383" y="8701"/>
                  <a:pt x="56408" y="12040"/>
                </a:cubicBezTo>
                <a:cubicBezTo>
                  <a:pt x="71293" y="16998"/>
                  <a:pt x="87627" y="15899"/>
                  <a:pt x="103315" y="1589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71" name="Google Shape;171;p29"/>
          <p:cNvCxnSpPr/>
          <p:nvPr/>
        </p:nvCxnSpPr>
        <p:spPr>
          <a:xfrm>
            <a:off x="3046800" y="4362475"/>
            <a:ext cx="305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Conceptual illustration of multi-modal joint embedding learning</a:t>
            </a:r>
            <a:endParaRPr sz="2200"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285850" y="3191600"/>
            <a:ext cx="8385000" cy="18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The proposed model learns a semantic structure aware embedding space compared to original word embeddings, such that</a:t>
            </a:r>
            <a:r>
              <a:rPr b="1" i="1" lang="ko" sz="1200"/>
              <a:t> it can leverage semantic similarity to retrieve the verb(s) best describing the detected &lt;human,object&gt; pair.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In the original word embedding space(Yellow color circle in left image), “drink with” is mapped to be close to “brush with” possibly because of the shared “with” from word vector embeddings.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With the </a:t>
            </a:r>
            <a:r>
              <a:rPr b="1" i="1" lang="ko" sz="1200"/>
              <a:t>joint update from knowledge graph and training imageset, the model is more likely to comprehend the meaning of “drink” as its neighbors include “sip”</a:t>
            </a:r>
            <a:r>
              <a:rPr lang="ko" sz="1200"/>
              <a:t>(Green color).</a:t>
            </a:r>
            <a:endParaRPr sz="1200"/>
          </a:p>
        </p:txBody>
      </p:sp>
      <p:grpSp>
        <p:nvGrpSpPr>
          <p:cNvPr id="178" name="Google Shape;178;p30"/>
          <p:cNvGrpSpPr/>
          <p:nvPr/>
        </p:nvGrpSpPr>
        <p:grpSpPr>
          <a:xfrm>
            <a:off x="2977228" y="649393"/>
            <a:ext cx="3189545" cy="2448111"/>
            <a:chOff x="3094578" y="649375"/>
            <a:chExt cx="3860500" cy="3094175"/>
          </a:xfrm>
        </p:grpSpPr>
        <p:pic>
          <p:nvPicPr>
            <p:cNvPr id="179" name="Google Shape;17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94578" y="649375"/>
              <a:ext cx="3860500" cy="3094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30"/>
            <p:cNvSpPr/>
            <p:nvPr/>
          </p:nvSpPr>
          <p:spPr>
            <a:xfrm>
              <a:off x="4816603" y="1385150"/>
              <a:ext cx="345900" cy="1488600"/>
            </a:xfrm>
            <a:prstGeom prst="rect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285850" y="1982600"/>
            <a:ext cx="8520600" cy="24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Differences</a:t>
            </a:r>
            <a:endParaRPr sz="15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F</a:t>
            </a:r>
            <a:r>
              <a:rPr lang="ko" sz="1300"/>
              <a:t>irst paper of this slide</a:t>
            </a:r>
            <a:r>
              <a:rPr lang="ko" sz="1300"/>
              <a:t> do not explicitly consider the joint impact from the referent source and visual information.</a:t>
            </a:r>
            <a:br>
              <a:rPr lang="ko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In contrast, second paper(Current paper) </a:t>
            </a:r>
            <a:r>
              <a:rPr b="1" i="1" lang="ko" sz="1300"/>
              <a:t>emphasizes on the joint update of the verb embeddings from vision and linguistic knowledge</a:t>
            </a:r>
            <a:r>
              <a:rPr lang="ko" sz="1300"/>
              <a:t> by introducing a </a:t>
            </a:r>
            <a:r>
              <a:rPr b="1" i="1" lang="ko" sz="1300"/>
              <a:t>multi-modal embedding module</a:t>
            </a:r>
            <a:r>
              <a:rPr lang="ko" sz="1300"/>
              <a:t> to dynamically learn the semantic dependencies of the concepts</a:t>
            </a:r>
            <a:br>
              <a:rPr lang="ko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In the context of HOI detection that verbs and interacting objects are linked with semantic structures.</a:t>
            </a:r>
            <a:endParaRPr sz="1300"/>
          </a:p>
        </p:txBody>
      </p:sp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Compare with first paper and second paper</a:t>
            </a:r>
            <a:endParaRPr sz="2200"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311700" y="904045"/>
            <a:ext cx="85206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Commonalities</a:t>
            </a:r>
            <a:endParaRPr sz="15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Both are leverages semantic regularities from linguistic knowledge(and external knowledge) </a:t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Illustration of the proposed verb embedding learning</a:t>
            </a:r>
            <a:endParaRPr sz="2200"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68654"/>
            <a:ext cx="5163974" cy="3626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32"/>
          <p:cNvGrpSpPr/>
          <p:nvPr/>
        </p:nvGrpSpPr>
        <p:grpSpPr>
          <a:xfrm>
            <a:off x="5538294" y="768548"/>
            <a:ext cx="3521162" cy="3626992"/>
            <a:chOff x="3094578" y="649375"/>
            <a:chExt cx="3860500" cy="3094175"/>
          </a:xfrm>
        </p:grpSpPr>
        <p:pic>
          <p:nvPicPr>
            <p:cNvPr id="195" name="Google Shape;195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94578" y="649375"/>
              <a:ext cx="3860500" cy="3094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32"/>
            <p:cNvSpPr/>
            <p:nvPr/>
          </p:nvSpPr>
          <p:spPr>
            <a:xfrm>
              <a:off x="4816603" y="1385150"/>
              <a:ext cx="345900" cy="1488600"/>
            </a:xfrm>
            <a:prstGeom prst="rect">
              <a:avLst/>
            </a:prstGeom>
            <a:noFill/>
            <a:ln cap="flat" cmpd="sng" w="28575">
              <a:solidFill>
                <a:srgbClr val="0000F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32"/>
          <p:cNvSpPr/>
          <p:nvPr/>
        </p:nvSpPr>
        <p:spPr>
          <a:xfrm>
            <a:off x="7580726" y="864033"/>
            <a:ext cx="1433100" cy="18516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2"/>
          <p:cNvSpPr/>
          <p:nvPr/>
        </p:nvSpPr>
        <p:spPr>
          <a:xfrm>
            <a:off x="7659776" y="2806760"/>
            <a:ext cx="1399500" cy="15237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285850" y="3209150"/>
            <a:ext cx="8858100" cy="19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In order to boost learning of long-tail classes, authors exploit a graph-based approach to model the semantic dependencies from linguistic knowledge complementing the training visual representations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Specifically, the graph structure is used to capture the semantic dependencies amongst verb and object categories in HOIs, and general visual relationships.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Edges connect valid pairs. </a:t>
            </a:r>
            <a:r>
              <a:rPr b="1" i="1" lang="ko" sz="1200"/>
              <a:t>As a result, the tail verb classes are impacted from its neighbors on the same object node</a:t>
            </a:r>
            <a:r>
              <a:rPr lang="ko" sz="1200"/>
              <a:t>. (e.g. “person ride bike“ and “person ride elephant“ share object.)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Exactly, training dataset and visual relationship dataset are connected.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000000"/>
                </a:solidFill>
              </a:rPr>
              <a:t>Detail - Graph modeling</a:t>
            </a:r>
            <a:endParaRPr sz="2200">
              <a:solidFill>
                <a:srgbClr val="000000"/>
              </a:solidFill>
            </a:endParaRPr>
          </a:p>
        </p:txBody>
      </p:sp>
      <p:grpSp>
        <p:nvGrpSpPr>
          <p:cNvPr id="205" name="Google Shape;205;p33"/>
          <p:cNvGrpSpPr/>
          <p:nvPr/>
        </p:nvGrpSpPr>
        <p:grpSpPr>
          <a:xfrm>
            <a:off x="1733188" y="654652"/>
            <a:ext cx="5451299" cy="2603932"/>
            <a:chOff x="607250" y="2571750"/>
            <a:chExt cx="4646125" cy="2262125"/>
          </a:xfrm>
        </p:grpSpPr>
        <p:pic>
          <p:nvPicPr>
            <p:cNvPr id="206" name="Google Shape;206;p33"/>
            <p:cNvPicPr preferRelativeResize="0"/>
            <p:nvPr/>
          </p:nvPicPr>
          <p:blipFill rotWithShape="1">
            <a:blip r:embed="rId3">
              <a:alphaModFix/>
            </a:blip>
            <a:srcRect b="0" l="1102" r="25367" t="49026"/>
            <a:stretch/>
          </p:blipFill>
          <p:spPr>
            <a:xfrm>
              <a:off x="607250" y="2571750"/>
              <a:ext cx="4646125" cy="2262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33"/>
            <p:cNvPicPr preferRelativeResize="0"/>
            <p:nvPr/>
          </p:nvPicPr>
          <p:blipFill rotWithShape="1">
            <a:blip r:embed="rId3">
              <a:alphaModFix/>
            </a:blip>
            <a:srcRect b="1416" l="75112" r="890" t="85812"/>
            <a:stretch/>
          </p:blipFill>
          <p:spPr>
            <a:xfrm>
              <a:off x="4003400" y="4311725"/>
              <a:ext cx="1196999" cy="447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\mathcal{N} : \text{node}\\&#10;\mathcal{E} : \text{edge}\\&#10;\mathcal{H} : \text{node features}\\" id="208" name="Google Shape;208;p3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9750" y="735700"/>
            <a:ext cx="850922" cy="63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500"/>
              <a:t>Compositional Learning for Human Object Interaction</a:t>
            </a:r>
            <a:endParaRPr i="1" sz="2500"/>
          </a:p>
        </p:txBody>
      </p:sp>
      <p:sp>
        <p:nvSpPr>
          <p:cNvPr id="71" name="Google Shape;71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Publish : ECCV 2018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idx="1" type="body"/>
          </p:nvPr>
        </p:nvSpPr>
        <p:spPr>
          <a:xfrm>
            <a:off x="285850" y="3278275"/>
            <a:ext cx="8520600" cy="11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ko" sz="1300">
                <a:solidFill>
                  <a:srgbClr val="666666"/>
                </a:solidFill>
              </a:rPr>
              <a:t>Given a detected person b</a:t>
            </a:r>
            <a:r>
              <a:rPr lang="ko" sz="900">
                <a:solidFill>
                  <a:srgbClr val="666666"/>
                </a:solidFill>
              </a:rPr>
              <a:t>h </a:t>
            </a:r>
            <a:r>
              <a:rPr lang="ko" sz="1300">
                <a:solidFill>
                  <a:srgbClr val="666666"/>
                </a:solidFill>
              </a:rPr>
              <a:t>and a detected object b</a:t>
            </a:r>
            <a:r>
              <a:rPr lang="ko" sz="900">
                <a:solidFill>
                  <a:srgbClr val="666666"/>
                </a:solidFill>
              </a:rPr>
              <a:t>o</a:t>
            </a:r>
            <a:r>
              <a:rPr lang="ko" sz="1300">
                <a:solidFill>
                  <a:srgbClr val="666666"/>
                </a:solidFill>
              </a:rPr>
              <a:t>, the learned pairwise representations should preserve their semantic interactions and the relative location configuration.</a:t>
            </a:r>
            <a:endParaRPr sz="1300">
              <a:solidFill>
                <a:srgbClr val="66666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-"/>
            </a:pPr>
            <a:r>
              <a:rPr lang="ko" sz="1300">
                <a:solidFill>
                  <a:srgbClr val="666666"/>
                </a:solidFill>
              </a:rPr>
              <a:t>For example, the interaction (e.g.sit) can be characterized by the visual appearance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ko" sz="1300">
                <a:solidFill>
                  <a:srgbClr val="666666"/>
                </a:solidFill>
              </a:rPr>
              <a:t>Element-wise </a:t>
            </a:r>
            <a:r>
              <a:rPr lang="ko" sz="1300">
                <a:solidFill>
                  <a:srgbClr val="666666"/>
                </a:solidFill>
              </a:rPr>
              <a:t>subtraction</a:t>
            </a:r>
            <a:r>
              <a:rPr lang="ko" sz="1300">
                <a:solidFill>
                  <a:srgbClr val="666666"/>
                </a:solidFill>
              </a:rPr>
              <a:t> is used to get a visual translation embedding</a:t>
            </a:r>
            <a:endParaRPr sz="1300">
              <a:solidFill>
                <a:srgbClr val="666666"/>
              </a:solidFill>
            </a:endParaRPr>
          </a:p>
        </p:txBody>
      </p:sp>
      <p:pic>
        <p:nvPicPr>
          <p:cNvPr id="214" name="Google Shape;214;p34"/>
          <p:cNvPicPr preferRelativeResize="0"/>
          <p:nvPr/>
        </p:nvPicPr>
        <p:blipFill rotWithShape="1">
          <a:blip r:embed="rId3">
            <a:alphaModFix/>
          </a:blip>
          <a:srcRect b="50285" l="0" r="24885" t="0"/>
          <a:stretch/>
        </p:blipFill>
        <p:spPr>
          <a:xfrm>
            <a:off x="1520048" y="735700"/>
            <a:ext cx="6052201" cy="24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000000"/>
                </a:solidFill>
              </a:rPr>
              <a:t>Detail - Human-Object Pairwise representations</a:t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216" name="Google Shape;216;p34"/>
          <p:cNvSpPr/>
          <p:nvPr/>
        </p:nvSpPr>
        <p:spPr>
          <a:xfrm>
            <a:off x="5716800" y="1865675"/>
            <a:ext cx="242400" cy="28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" name="Google Shape;217;p34"/>
          <p:cNvCxnSpPr>
            <a:stCxn id="216" idx="0"/>
            <a:endCxn id="218" idx="1"/>
          </p:cNvCxnSpPr>
          <p:nvPr/>
        </p:nvCxnSpPr>
        <p:spPr>
          <a:xfrm flipH="1" rot="10800000">
            <a:off x="5838000" y="1306175"/>
            <a:ext cx="1353000" cy="55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34"/>
          <p:cNvSpPr txBox="1"/>
          <p:nvPr/>
        </p:nvSpPr>
        <p:spPr>
          <a:xfrm>
            <a:off x="7191025" y="920500"/>
            <a:ext cx="18651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Fully connected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and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element-wise substarction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285850" y="826800"/>
            <a:ext cx="64293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The objective of the joint embedding learning is to</a:t>
            </a:r>
            <a:r>
              <a:rPr b="1" i="1" lang="ko" sz="1200"/>
              <a:t> maximize the similarity </a:t>
            </a:r>
            <a:r>
              <a:rPr lang="ko" sz="1200"/>
              <a:t>between positive L2Norm and minimize it between all non-matching pairs to a specified margin</a:t>
            </a:r>
            <a:endParaRPr sz="12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Intuitively</a:t>
            </a:r>
            <a:r>
              <a:rPr lang="ko" sz="1100"/>
              <a:t>, we want to get a similar result(similar verb) from CNN and GCNN</a:t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3">
            <a:alphaModFix/>
          </a:blip>
          <a:srcRect b="15711" l="69962" r="0" t="0"/>
          <a:stretch/>
        </p:blipFill>
        <p:spPr>
          <a:xfrm>
            <a:off x="6912725" y="1200325"/>
            <a:ext cx="1893726" cy="35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000000"/>
                </a:solidFill>
              </a:rPr>
              <a:t>Detail - Multi-modal Joint Embedding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descr="\mathcal{L} = \lambda_1 \mathcal{L}_{sim}(\phi_{ho}, \phi_{g}, t_{sim}) + \lambda_2 \mathcal{L}_{reg}(s^v_p, t_v) + \lambda_3 \mathcal{L}_{cls}(s_h^v, s_o^v, t_v)" id="226" name="Google Shape;226;p3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261" y="1730910"/>
            <a:ext cx="4812632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L}_{reg}(s^v_p, t_v) :\ \text{crossentropy of predicted verb score and ground truth}" id="227" name="Google Shape;227;p3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3250" y="2063550"/>
            <a:ext cx="5080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L}_{cls}(s_h^v, s_o^v, t_v) : \text{crossentropy of element-wise multiplication of verbs and ground truth }" id="228" name="Google Shape;228;p3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3250" y="2421600"/>
            <a:ext cx="5899354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^v_h : \text{verb prediction score from human}\\&#10;s^v_o : \text{verb prediction score from object}" id="229" name="Google Shape;229;p35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3251" y="2720200"/>
            <a:ext cx="2656210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L}_{sim} =&#10;\begin{cases}&#10;1-cos(\phi_{ho}, \phi_g) &amp; t_{sim}=1 \\&#10;\max(cos(\phi_{ho}, \phi_{g}) - \alpha, 0), &amp; t_{sim}=0&#10;\end{cases}" id="230" name="Google Shape;230;p35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3250" y="3298200"/>
            <a:ext cx="3870476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ext{If }  &lt;b_h, b_o&gt; \text{and }v \text{ is associated in ground-truth, the label } t_{sim} \text{ is assigned to be 1, otherwise 0.}" id="231" name="Google Shape;231;p35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2754" y="3944323"/>
            <a:ext cx="5733700" cy="1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/>
          <p:nvPr/>
        </p:nvSpPr>
        <p:spPr>
          <a:xfrm>
            <a:off x="993175" y="4255300"/>
            <a:ext cx="29715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 is a verb of training set in graph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000000"/>
                </a:solidFill>
              </a:rPr>
              <a:t>Result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13" y="933400"/>
            <a:ext cx="8370225" cy="22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285850" y="3241000"/>
            <a:ext cx="8520600" cy="13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sz="1500"/>
              <a:t>Evaluation :  correctly detect all of the &lt;human,verb,object&gt; triplets for an image(True positive)</a:t>
            </a:r>
            <a:r>
              <a:rPr lang="ko"/>
              <a:t>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T</a:t>
            </a:r>
            <a:r>
              <a:rPr lang="ko" sz="1100"/>
              <a:t>he predicted triplet label is the same as the ground-truth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both the predicted human and object bounding boxes have intersection-over-union (IoU) greater than 0.5 w.r.t the ground-truth annotations</a:t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000000"/>
                </a:solidFill>
              </a:rPr>
              <a:t>Ablation study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75" y="608600"/>
            <a:ext cx="8680925" cy="232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4526100" y="3191200"/>
            <a:ext cx="4280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w/o knowledge : use CNN only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w/o joint embedding : Concatenate results of cnn and knowledge. And pass it to Fully Connected layer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w/o graph : feed word2vec instead of result of knowledge graph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w/o external set : it uses graph but there is no external knowledge</a:t>
            </a:r>
            <a:endParaRPr sz="1100"/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75650"/>
            <a:ext cx="4221300" cy="181150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/>
          <p:nvPr/>
        </p:nvSpPr>
        <p:spPr>
          <a:xfrm>
            <a:off x="275400" y="2979750"/>
            <a:ext cx="15888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Mean average precision</a:t>
            </a:r>
            <a:endParaRPr sz="1000"/>
          </a:p>
        </p:txBody>
      </p:sp>
      <p:sp>
        <p:nvSpPr>
          <p:cNvPr id="249" name="Google Shape;249;p37"/>
          <p:cNvSpPr txBox="1"/>
          <p:nvPr/>
        </p:nvSpPr>
        <p:spPr>
          <a:xfrm>
            <a:off x="42375" y="4716725"/>
            <a:ext cx="88473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chemeClr val="dk1"/>
                </a:solidFill>
              </a:rPr>
              <a:t> (</a:t>
            </a:r>
            <a:r>
              <a:rPr lang="ko" sz="750">
                <a:solidFill>
                  <a:schemeClr val="dk1"/>
                </a:solidFill>
              </a:rPr>
              <a:t>Full</a:t>
            </a:r>
            <a:r>
              <a:rPr lang="ko" sz="750">
                <a:solidFill>
                  <a:schemeClr val="dk1"/>
                </a:solidFill>
              </a:rPr>
              <a:t>) all 600 HOI categories in HICO, (</a:t>
            </a:r>
            <a:r>
              <a:rPr lang="ko" sz="750">
                <a:solidFill>
                  <a:schemeClr val="dk1"/>
                </a:solidFill>
              </a:rPr>
              <a:t>Rare)</a:t>
            </a:r>
            <a:r>
              <a:rPr lang="ko" sz="750">
                <a:solidFill>
                  <a:schemeClr val="dk1"/>
                </a:solidFill>
              </a:rPr>
              <a:t> 138 HOI categories with less than 10 training instances, (</a:t>
            </a:r>
            <a:r>
              <a:rPr lang="ko" sz="750">
                <a:solidFill>
                  <a:schemeClr val="dk1"/>
                </a:solidFill>
              </a:rPr>
              <a:t>Non-Rare</a:t>
            </a:r>
            <a:r>
              <a:rPr lang="ko" sz="750">
                <a:solidFill>
                  <a:schemeClr val="dk1"/>
                </a:solidFill>
              </a:rPr>
              <a:t>) 462 HOI categories with 10 or more training instances.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idx="1" type="body"/>
          </p:nvPr>
        </p:nvSpPr>
        <p:spPr>
          <a:xfrm>
            <a:off x="28585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-"/>
            </a:pPr>
            <a:r>
              <a:rPr lang="ko" sz="1300">
                <a:solidFill>
                  <a:srgbClr val="666666"/>
                </a:solidFill>
              </a:rPr>
              <a:t>In first paper, external knowledges are used to extend a connection of training data</a:t>
            </a:r>
            <a:br>
              <a:rPr lang="ko" sz="1300">
                <a:solidFill>
                  <a:srgbClr val="666666"/>
                </a:solidFill>
              </a:rPr>
            </a:br>
            <a:r>
              <a:rPr lang="ko" sz="1300">
                <a:solidFill>
                  <a:srgbClr val="666666"/>
                </a:solidFill>
              </a:rPr>
              <a:t>(i.e., External knowledge is used to make new edges)</a:t>
            </a:r>
            <a:br>
              <a:rPr lang="ko" sz="1300">
                <a:solidFill>
                  <a:srgbClr val="666666"/>
                </a:solidFill>
              </a:rPr>
            </a:b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 sz="1300">
                <a:solidFill>
                  <a:srgbClr val="666666"/>
                </a:solidFill>
              </a:rPr>
              <a:t>But in this paper, external knowledges </a:t>
            </a:r>
            <a:r>
              <a:rPr lang="ko" sz="1300">
                <a:solidFill>
                  <a:srgbClr val="666666"/>
                </a:solidFill>
              </a:rPr>
              <a:t>are connected</a:t>
            </a:r>
            <a:r>
              <a:rPr lang="ko" sz="1300">
                <a:solidFill>
                  <a:srgbClr val="666666"/>
                </a:solidFill>
              </a:rPr>
              <a:t> to training dataset</a:t>
            </a:r>
            <a:br>
              <a:rPr lang="ko" sz="1300">
                <a:solidFill>
                  <a:srgbClr val="666666"/>
                </a:solidFill>
              </a:rPr>
            </a:br>
            <a:r>
              <a:rPr lang="ko" sz="1300">
                <a:solidFill>
                  <a:srgbClr val="666666"/>
                </a:solidFill>
              </a:rPr>
              <a:t>(i.e., External knowledge is used to make new nodes)</a:t>
            </a:r>
            <a:br>
              <a:rPr lang="ko" sz="1300">
                <a:solidFill>
                  <a:srgbClr val="000000"/>
                </a:solidFill>
              </a:rPr>
            </a:b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 sz="1300"/>
              <a:t>M</a:t>
            </a:r>
            <a:r>
              <a:rPr lang="ko" sz="1300"/>
              <a:t>ulti-modal embedding module uses vision and linguistic information to detect human-object interaction.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55" name="Google Shape;255;p38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Recap</a:t>
            </a:r>
            <a:endParaRPr sz="2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ctrTitle"/>
          </p:nvPr>
        </p:nvSpPr>
        <p:spPr>
          <a:xfrm>
            <a:off x="311700" y="2010825"/>
            <a:ext cx="8520600" cy="92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2500"/>
              <a:t>Interact as You Intend: Intention-Driven Human-Object Interaction Detection</a:t>
            </a:r>
            <a:endParaRPr/>
          </a:p>
        </p:txBody>
      </p:sp>
      <p:sp>
        <p:nvSpPr>
          <p:cNvPr id="261" name="Google Shape;261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Publish : IEEE Trans on Multimedia 2019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(Same authors with second paper)</a:t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idx="1" type="body"/>
          </p:nvPr>
        </p:nvSpPr>
        <p:spPr>
          <a:xfrm>
            <a:off x="28585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Authors</a:t>
            </a:r>
            <a:r>
              <a:rPr lang="ko" sz="1300"/>
              <a:t> provide a unique computational perspective to </a:t>
            </a:r>
            <a:r>
              <a:rPr b="1" i="1" lang="ko" sz="1300"/>
              <a:t>explore human intention in HOI detection</a:t>
            </a:r>
            <a:r>
              <a:rPr lang="ko" sz="1300"/>
              <a:t>.</a:t>
            </a:r>
            <a:br>
              <a:rPr lang="ko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Specifically, the proposed human intention-driven HOI detection (iHOI) framework models </a:t>
            </a:r>
            <a:r>
              <a:rPr b="1" i="1" lang="ko" sz="1300"/>
              <a:t>human pose with the relative distances from body joints to the object instances.</a:t>
            </a:r>
            <a:br>
              <a:rPr b="1" i="1" lang="ko" sz="1300"/>
            </a:br>
            <a:endParaRPr b="1" i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In this work, Authors provide a novel computational perspective to exploit two forms of human intention that is visually observable: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i="1" lang="ko" sz="1300"/>
              <a:t>Human gaze</a:t>
            </a:r>
            <a:r>
              <a:rPr lang="ko" sz="1300"/>
              <a:t>, which explicitly conveys intention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i="1" lang="ko" sz="1300"/>
              <a:t>Human body posture</a:t>
            </a:r>
            <a:r>
              <a:rPr lang="ko" sz="1300"/>
              <a:t>, which implicitly conveys the intention. </a:t>
            </a:r>
            <a:br>
              <a:rPr lang="ko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In contrast to previous works treating humans and objects similarly, with no consideration that human behaviors are purposeful, </a:t>
            </a:r>
            <a:r>
              <a:rPr b="1" i="1" lang="ko" sz="1300"/>
              <a:t>authors argue that human intention drives interactions.</a:t>
            </a:r>
            <a:endParaRPr b="1" i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Therefore, in this work, authors exploit the cues in an image that reflect an actor’s intention, and leverage such information for more effective HOI detection</a:t>
            </a:r>
            <a:br>
              <a:rPr lang="ko" sz="1300"/>
            </a:b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267" name="Google Shape;267;p40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Contribution of this paper</a:t>
            </a:r>
            <a:endParaRPr sz="2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idx="1" type="body"/>
          </p:nvPr>
        </p:nvSpPr>
        <p:spPr>
          <a:xfrm>
            <a:off x="285850" y="3904025"/>
            <a:ext cx="8520600" cy="11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Th</a:t>
            </a:r>
            <a:r>
              <a:rPr lang="ko" sz="1300"/>
              <a:t>e proposed</a:t>
            </a:r>
            <a:r>
              <a:rPr lang="ko" sz="1300"/>
              <a:t> intention-driven HOI(</a:t>
            </a:r>
            <a:r>
              <a:rPr lang="ko" sz="1300"/>
              <a:t>iHOI) takes an image as input for </a:t>
            </a:r>
            <a:r>
              <a:rPr b="1" i="1" lang="ko" sz="1300"/>
              <a:t>feature extraction</a:t>
            </a:r>
            <a:r>
              <a:rPr lang="ko" sz="1300"/>
              <a:t> and </a:t>
            </a:r>
            <a:r>
              <a:rPr b="1" i="1" lang="ko" sz="1300"/>
              <a:t>human intention-driven interaction prediction</a:t>
            </a:r>
            <a:r>
              <a:rPr lang="ko" sz="1300"/>
              <a:t>, and outputs the detected triplets(&lt;human, hit, sports ball&gt;).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Goal is finding best action score.</a:t>
            </a:r>
            <a:endParaRPr sz="1300"/>
          </a:p>
        </p:txBody>
      </p:sp>
      <p:sp>
        <p:nvSpPr>
          <p:cNvPr id="273" name="Google Shape;273;p41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Proposed model architecture</a:t>
            </a:r>
            <a:endParaRPr sz="2900"/>
          </a:p>
        </p:txBody>
      </p:sp>
      <p:pic>
        <p:nvPicPr>
          <p:cNvPr id="274" name="Google Shape;2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88" y="735700"/>
            <a:ext cx="6849123" cy="306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399" y="735700"/>
            <a:ext cx="6267199" cy="280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2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Detail - Feature Extraction</a:t>
            </a:r>
            <a:endParaRPr sz="2900"/>
          </a:p>
        </p:txBody>
      </p:sp>
      <p:sp>
        <p:nvSpPr>
          <p:cNvPr id="281" name="Google Shape;281;p42"/>
          <p:cNvSpPr/>
          <p:nvPr/>
        </p:nvSpPr>
        <p:spPr>
          <a:xfrm>
            <a:off x="2300850" y="735800"/>
            <a:ext cx="1484400" cy="280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2"/>
          <p:cNvSpPr txBox="1"/>
          <p:nvPr>
            <p:ph idx="1" type="body"/>
          </p:nvPr>
        </p:nvSpPr>
        <p:spPr>
          <a:xfrm>
            <a:off x="285850" y="3673950"/>
            <a:ext cx="8520600" cy="11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It uses faster R-CNN(same with second paper) for object detection.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Human body joints locations and gaze direction are obtained through transfer learning from other social-activity datasets, since authors’ </a:t>
            </a:r>
            <a:r>
              <a:rPr b="1" i="1" lang="ko" sz="1200"/>
              <a:t>aim is to effectively model intention</a:t>
            </a:r>
            <a:r>
              <a:rPr lang="ko" sz="1200"/>
              <a:t> rather than extract features, and both experimental datasets lack the ground-truth.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Output of gaze network : probability density map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 txBox="1"/>
          <p:nvPr>
            <p:ph idx="1" type="body"/>
          </p:nvPr>
        </p:nvSpPr>
        <p:spPr>
          <a:xfrm>
            <a:off x="0" y="3586150"/>
            <a:ext cx="9015900" cy="14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we aim to learn a pairwise feature embedding that can preserve their </a:t>
            </a:r>
            <a:r>
              <a:rPr b="1" i="1" lang="ko" sz="1500"/>
              <a:t>semantic interactions</a:t>
            </a:r>
            <a:r>
              <a:rPr lang="ko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Basically, it is same with second paper’s one.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However, it extends the feature space with human pose information.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Human pose bridges the human body with the interacting object.</a:t>
            </a:r>
            <a:endParaRPr sz="11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Feature </a:t>
            </a:r>
            <a:r>
              <a:rPr lang="ko" sz="1500"/>
              <a:t>representation</a:t>
            </a:r>
            <a:r>
              <a:rPr lang="ko" sz="1500"/>
              <a:t> </a:t>
            </a:r>
            <a:r>
              <a:rPr b="1" i="1" lang="ko" sz="1500"/>
              <a:t>X </a:t>
            </a:r>
            <a:r>
              <a:rPr lang="ko" sz="1500"/>
              <a:t>includes encoded pose information(encoding : distance from each joint)</a:t>
            </a:r>
            <a:endParaRPr sz="1500"/>
          </a:p>
        </p:txBody>
      </p:sp>
      <p:pic>
        <p:nvPicPr>
          <p:cNvPr id="288" name="Google Shape;2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399" y="735700"/>
            <a:ext cx="6267199" cy="280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3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H-O Pairwise Branch</a:t>
            </a:r>
            <a:endParaRPr sz="2900"/>
          </a:p>
        </p:txBody>
      </p:sp>
      <p:sp>
        <p:nvSpPr>
          <p:cNvPr id="290" name="Google Shape;290;p43"/>
          <p:cNvSpPr/>
          <p:nvPr/>
        </p:nvSpPr>
        <p:spPr>
          <a:xfrm>
            <a:off x="4297375" y="1551225"/>
            <a:ext cx="1670100" cy="88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Contribution of this paper</a:t>
            </a:r>
            <a:endParaRPr/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921325"/>
            <a:ext cx="84390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ko" sz="1500">
                <a:solidFill>
                  <a:srgbClr val="000000"/>
                </a:solidFill>
              </a:rPr>
              <a:t>Previous approaches about modeling </a:t>
            </a:r>
            <a:r>
              <a:rPr b="1" i="1" lang="ko" sz="1500">
                <a:solidFill>
                  <a:srgbClr val="000000"/>
                </a:solidFill>
              </a:rPr>
              <a:t>actions and </a:t>
            </a:r>
            <a:r>
              <a:rPr b="1" i="1" lang="ko" sz="1500">
                <a:solidFill>
                  <a:srgbClr val="000000"/>
                </a:solidFill>
              </a:rPr>
              <a:t>h</a:t>
            </a:r>
            <a:r>
              <a:rPr b="1" i="1" lang="ko" sz="1500">
                <a:solidFill>
                  <a:srgbClr val="000000"/>
                </a:solidFill>
              </a:rPr>
              <a:t>uman-object interaction</a:t>
            </a:r>
            <a:r>
              <a:rPr lang="ko" sz="1500">
                <a:solidFill>
                  <a:srgbClr val="000000"/>
                </a:solidFill>
              </a:rPr>
              <a:t>(HOI) require a lot of data</a:t>
            </a:r>
            <a:endParaRPr sz="15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ko" sz="1200">
                <a:solidFill>
                  <a:srgbClr val="000000"/>
                </a:solidFill>
              </a:rPr>
              <a:t>It is weak to new categories(zero shot learning)</a:t>
            </a:r>
            <a:endParaRPr sz="12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ko" sz="1200">
                <a:solidFill>
                  <a:srgbClr val="000000"/>
                </a:solidFill>
              </a:rPr>
              <a:t>Authors mentioned, z</a:t>
            </a:r>
            <a:r>
              <a:rPr lang="ko" sz="1200">
                <a:solidFill>
                  <a:srgbClr val="000000"/>
                </a:solidFill>
              </a:rPr>
              <a:t>ero shot learning is “Categories at testing time are not presented during training”</a:t>
            </a:r>
            <a:br>
              <a:rPr lang="ko" sz="1200">
                <a:solidFill>
                  <a:srgbClr val="000000"/>
                </a:solidFill>
              </a:rPr>
            </a:br>
            <a:endParaRPr sz="12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ko" sz="1500">
                <a:solidFill>
                  <a:srgbClr val="000000"/>
                </a:solidFill>
              </a:rPr>
              <a:t>To handle unseen categories, authors propose a model with method using external knowledge graph and graph convolutional network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050" y="2909425"/>
            <a:ext cx="4263909" cy="19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idx="1" type="body"/>
          </p:nvPr>
        </p:nvSpPr>
        <p:spPr>
          <a:xfrm>
            <a:off x="285850" y="3756450"/>
            <a:ext cx="8520600" cy="8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The shape and size of an object can help to infer action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Calculate scores from human and object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Scores are fused by element-wise summation</a:t>
            </a:r>
            <a:endParaRPr sz="1300"/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399" y="735700"/>
            <a:ext cx="6267199" cy="280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4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Individual</a:t>
            </a:r>
            <a:r>
              <a:rPr lang="ko" sz="2400"/>
              <a:t> Branch</a:t>
            </a:r>
            <a:endParaRPr sz="2900"/>
          </a:p>
        </p:txBody>
      </p:sp>
      <p:sp>
        <p:nvSpPr>
          <p:cNvPr id="298" name="Google Shape;298;p44"/>
          <p:cNvSpPr/>
          <p:nvPr/>
        </p:nvSpPr>
        <p:spPr>
          <a:xfrm>
            <a:off x="4297375" y="675675"/>
            <a:ext cx="1670100" cy="88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v_\alpha : \text{Visual appearance} \\&#10;s_h^\alpha : \text{Score based on appearance from human} \\&#10;s_o^\alpha : \text{Score based on appearance from object} " id="299" name="Google Shape;299;p4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3062" y="675675"/>
            <a:ext cx="225692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>
            <p:ph idx="1" type="body"/>
          </p:nvPr>
        </p:nvSpPr>
        <p:spPr>
          <a:xfrm>
            <a:off x="60575" y="3809350"/>
            <a:ext cx="85206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We observe that the regions where an actor is fixating often contain useful information for the interactions.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Therefore, we exploit the fixated contextual information to help recognizing the actor’s action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In particular, we use human gaze as a guidance to leverage the fixated scene regions</a:t>
            </a:r>
            <a:endParaRPr sz="1200"/>
          </a:p>
        </p:txBody>
      </p:sp>
      <p:sp>
        <p:nvSpPr>
          <p:cNvPr id="305" name="Google Shape;305;p45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Gaze-Driven Context-Aware Branch</a:t>
            </a:r>
            <a:endParaRPr sz="2900"/>
          </a:p>
        </p:txBody>
      </p:sp>
      <p:pic>
        <p:nvPicPr>
          <p:cNvPr id="306" name="Google Shape;3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399" y="735700"/>
            <a:ext cx="6267199" cy="280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5"/>
          <p:cNvSpPr/>
          <p:nvPr/>
        </p:nvSpPr>
        <p:spPr>
          <a:xfrm>
            <a:off x="4297375" y="2462100"/>
            <a:ext cx="1670100" cy="88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Gaze-Driven Context-Aware Branch(Continue)</a:t>
            </a:r>
            <a:endParaRPr sz="2900"/>
          </a:p>
        </p:txBody>
      </p:sp>
      <p:pic>
        <p:nvPicPr>
          <p:cNvPr descr="g_b = \frac{\sum_{x, y\in b}\bold{G}_{x,y}}{area_b}, b \in \bold{b}" id="313" name="Google Shape;313;p4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727" y="3780863"/>
            <a:ext cx="18035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old{b} = (b_1, b_2, ... b_m) " id="314" name="Google Shape;314;p4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0736" y="4152175"/>
            <a:ext cx="1707564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 txBox="1"/>
          <p:nvPr>
            <p:ph idx="1" type="body"/>
          </p:nvPr>
        </p:nvSpPr>
        <p:spPr>
          <a:xfrm>
            <a:off x="259225" y="3943200"/>
            <a:ext cx="24483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Score(S) : Results of FC layers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b is region from object </a:t>
            </a:r>
            <a:r>
              <a:rPr lang="ko" sz="1000"/>
              <a:t>detector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Calculate score for each region(</a:t>
            </a:r>
            <a:r>
              <a:rPr b="1" i="1" lang="ko" sz="1000"/>
              <a:t>r</a:t>
            </a:r>
            <a:r>
              <a:rPr lang="ko" sz="1000"/>
              <a:t>)</a:t>
            </a:r>
            <a:endParaRPr sz="1000"/>
          </a:p>
        </p:txBody>
      </p:sp>
      <p:pic>
        <p:nvPicPr>
          <p:cNvPr descr="\text{Find top 5 of }g_b \text{ and set these as }\bold{r}" id="316" name="Google Shape;316;p4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7475" y="3844362"/>
            <a:ext cx="2326274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old{G} = \text{Probability density map}" id="317" name="Google Shape;317;p46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8826" y="4470425"/>
            <a:ext cx="2541776" cy="2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38399" y="735700"/>
            <a:ext cx="6267199" cy="280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6"/>
          <p:cNvSpPr/>
          <p:nvPr/>
        </p:nvSpPr>
        <p:spPr>
          <a:xfrm>
            <a:off x="4297375" y="2462100"/>
            <a:ext cx="1670100" cy="88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_{gaze}^a = max(s_r^a), r \in \bold{r}" id="320" name="Google Shape;320;p46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3025" y="4216425"/>
            <a:ext cx="1972816" cy="2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Result</a:t>
            </a:r>
            <a:endParaRPr sz="2900"/>
          </a:p>
        </p:txBody>
      </p:sp>
      <p:pic>
        <p:nvPicPr>
          <p:cNvPr id="326" name="Google Shape;326;p47"/>
          <p:cNvPicPr preferRelativeResize="0"/>
          <p:nvPr/>
        </p:nvPicPr>
        <p:blipFill rotWithShape="1">
          <a:blip r:embed="rId3">
            <a:alphaModFix/>
          </a:blip>
          <a:srcRect b="1510" l="0" r="0" t="2868"/>
          <a:stretch/>
        </p:blipFill>
        <p:spPr>
          <a:xfrm>
            <a:off x="307150" y="637750"/>
            <a:ext cx="8529701" cy="39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7"/>
          <p:cNvSpPr txBox="1"/>
          <p:nvPr>
            <p:ph idx="1" type="body"/>
          </p:nvPr>
        </p:nvSpPr>
        <p:spPr>
          <a:xfrm>
            <a:off x="224550" y="4483875"/>
            <a:ext cx="867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Top 2 rows : correct prediction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Last low : false positive</a:t>
            </a: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Result(Continue)</a:t>
            </a:r>
            <a:endParaRPr sz="2900"/>
          </a:p>
        </p:txBody>
      </p:sp>
      <p:pic>
        <p:nvPicPr>
          <p:cNvPr id="333" name="Google Shape;3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88" y="735700"/>
            <a:ext cx="315277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1040" y="691300"/>
            <a:ext cx="4037160" cy="23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8"/>
          <p:cNvSpPr txBox="1"/>
          <p:nvPr/>
        </p:nvSpPr>
        <p:spPr>
          <a:xfrm>
            <a:off x="799375" y="2882625"/>
            <a:ext cx="25434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V-COCO dataset</a:t>
            </a:r>
            <a:endParaRPr/>
          </a:p>
        </p:txBody>
      </p:sp>
      <p:sp>
        <p:nvSpPr>
          <p:cNvPr id="336" name="Google Shape;336;p48"/>
          <p:cNvSpPr txBox="1"/>
          <p:nvPr/>
        </p:nvSpPr>
        <p:spPr>
          <a:xfrm>
            <a:off x="5167925" y="2948000"/>
            <a:ext cx="25434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HICO-DET dataset</a:t>
            </a:r>
            <a:endParaRPr/>
          </a:p>
        </p:txBody>
      </p:sp>
      <p:sp>
        <p:nvSpPr>
          <p:cNvPr id="337" name="Google Shape;337;p48"/>
          <p:cNvSpPr txBox="1"/>
          <p:nvPr>
            <p:ph idx="1" type="body"/>
          </p:nvPr>
        </p:nvSpPr>
        <p:spPr>
          <a:xfrm>
            <a:off x="68650" y="3148825"/>
            <a:ext cx="8520600" cy="19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VTransE-HO is visual translation embedding network. It is used as </a:t>
            </a:r>
            <a:r>
              <a:rPr lang="ko" sz="1200"/>
              <a:t>base framework.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w/ pose locations : The relative locations of body joints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w/ P (pose distances) : The relative distances from body joints to the instance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w/ sorted r : additional context-aware branch instead of gaze (w/o pose)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w/ G(gazed r) : additional gaze-driven context-aware branch (w/o pose)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w/ P + G : Body joints distances and gaze information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w/ P + G + reference : authors show this result to compare with other strategy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i="1" lang="ko" sz="1200"/>
              <a:t>iHOI</a:t>
            </a:r>
            <a:r>
              <a:rPr lang="ko" sz="1200"/>
              <a:t> : Authors reimplementation of VTRansE-Ho with their ways</a:t>
            </a:r>
            <a:endParaRPr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 &amp; 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Intuitive understand of this paper</a:t>
            </a:r>
            <a:endParaRPr sz="2900"/>
          </a:p>
        </p:txBody>
      </p:sp>
      <p:pic>
        <p:nvPicPr>
          <p:cNvPr id="84" name="Google Shape;84;p18"/>
          <p:cNvPicPr preferRelativeResize="0"/>
          <p:nvPr/>
        </p:nvPicPr>
        <p:blipFill rotWithShape="1">
          <a:blip r:embed="rId3">
            <a:alphaModFix/>
          </a:blip>
          <a:srcRect b="0" l="0" r="0" t="10921"/>
          <a:stretch/>
        </p:blipFill>
        <p:spPr>
          <a:xfrm>
            <a:off x="4954475" y="1417625"/>
            <a:ext cx="2124075" cy="27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/>
          <p:nvPr/>
        </p:nvSpPr>
        <p:spPr>
          <a:xfrm>
            <a:off x="4906000" y="2486400"/>
            <a:ext cx="1091100" cy="132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 txBox="1"/>
          <p:nvPr/>
        </p:nvSpPr>
        <p:spPr>
          <a:xfrm>
            <a:off x="4892113" y="4104400"/>
            <a:ext cx="22488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Basic architecture for ZSL</a:t>
            </a:r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875825" y="2530925"/>
            <a:ext cx="2835300" cy="36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T</a:t>
            </a:r>
            <a:r>
              <a:rPr lang="ko" sz="1100"/>
              <a:t>his part is replaced to Graph</a:t>
            </a:r>
            <a:endParaRPr sz="1100"/>
          </a:p>
        </p:txBody>
      </p:sp>
      <p:cxnSp>
        <p:nvCxnSpPr>
          <p:cNvPr id="88" name="Google Shape;88;p18"/>
          <p:cNvCxnSpPr>
            <a:stCxn id="87" idx="3"/>
            <a:endCxn id="85" idx="1"/>
          </p:cNvCxnSpPr>
          <p:nvPr/>
        </p:nvCxnSpPr>
        <p:spPr>
          <a:xfrm>
            <a:off x="3711125" y="2712725"/>
            <a:ext cx="1194900" cy="43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981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250">
                <a:solidFill>
                  <a:schemeClr val="dk1"/>
                </a:solidFill>
              </a:rPr>
              <a:t>Human actions are naturally compositional and humans have amazing ability to achieve similar goals with different objects and tools.</a:t>
            </a:r>
            <a:endParaRPr sz="1250">
              <a:solidFill>
                <a:schemeClr val="dk1"/>
              </a:solidFill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-"/>
            </a:pPr>
            <a:r>
              <a:rPr lang="ko" sz="1250">
                <a:solidFill>
                  <a:schemeClr val="dk1"/>
                </a:solidFill>
              </a:rPr>
              <a:t>For example, while one can use hammer for the hitting the nail, we can also use a hard-cover book for the same purpose. </a:t>
            </a:r>
            <a:endParaRPr sz="1250">
              <a:solidFill>
                <a:schemeClr val="dk1"/>
              </a:solidFill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-"/>
            </a:pPr>
            <a:r>
              <a:rPr lang="ko" sz="1250">
                <a:solidFill>
                  <a:schemeClr val="dk1"/>
                </a:solidFill>
              </a:rPr>
              <a:t>We can leverage this unique composition to help recognizing novel </a:t>
            </a:r>
            <a:r>
              <a:rPr b="1" i="1" lang="ko" sz="1250">
                <a:solidFill>
                  <a:schemeClr val="dk1"/>
                </a:solidFill>
              </a:rPr>
              <a:t>actions</a:t>
            </a:r>
            <a:r>
              <a:rPr lang="ko" sz="1250">
                <a:solidFill>
                  <a:schemeClr val="dk1"/>
                </a:solidFill>
              </a:rPr>
              <a:t>. </a:t>
            </a:r>
            <a:endParaRPr sz="1250">
              <a:solidFill>
                <a:schemeClr val="dk1"/>
              </a:solidFill>
            </a:endParaRPr>
          </a:p>
        </p:txBody>
      </p:sp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What is compositional learning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How…?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762750"/>
            <a:ext cx="8520600" cy="18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-"/>
            </a:pPr>
            <a:r>
              <a:rPr lang="ko" sz="1250">
                <a:solidFill>
                  <a:schemeClr val="dk1"/>
                </a:solidFill>
              </a:rPr>
              <a:t>How can a model learn to compose a novel action within the context?</a:t>
            </a:r>
            <a:endParaRPr sz="1250">
              <a:solidFill>
                <a:schemeClr val="dk1"/>
              </a:solidFill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-"/>
            </a:pPr>
            <a:r>
              <a:rPr lang="ko" sz="1250">
                <a:solidFill>
                  <a:schemeClr val="dk1"/>
                </a:solidFill>
              </a:rPr>
              <a:t>Authors propose to explore using </a:t>
            </a:r>
            <a:r>
              <a:rPr b="1" i="1" lang="ko" sz="1250">
                <a:solidFill>
                  <a:schemeClr val="dk1"/>
                </a:solidFill>
              </a:rPr>
              <a:t>external knowledge </a:t>
            </a:r>
            <a:r>
              <a:rPr lang="ko" sz="1250">
                <a:solidFill>
                  <a:schemeClr val="dk1"/>
                </a:solidFill>
              </a:rPr>
              <a:t>to bridge the gap of contextuality, and to help the modeling of compositionality for human object interactions.</a:t>
            </a:r>
            <a:endParaRPr sz="1250">
              <a:solidFill>
                <a:schemeClr val="dk1"/>
              </a:solidFill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-"/>
            </a:pPr>
            <a:r>
              <a:rPr lang="ko" sz="1250">
                <a:solidFill>
                  <a:schemeClr val="dk1"/>
                </a:solidFill>
              </a:rPr>
              <a:t>Specifically, authors </a:t>
            </a:r>
            <a:r>
              <a:rPr b="1" i="1" lang="ko" sz="1250">
                <a:solidFill>
                  <a:schemeClr val="dk1"/>
                </a:solidFill>
              </a:rPr>
              <a:t>extract</a:t>
            </a:r>
            <a:r>
              <a:rPr lang="ko" sz="1250">
                <a:solidFill>
                  <a:schemeClr val="dk1"/>
                </a:solidFill>
              </a:rPr>
              <a:t> </a:t>
            </a:r>
            <a:r>
              <a:rPr b="1" i="1" lang="ko" sz="1250">
                <a:solidFill>
                  <a:schemeClr val="dk1"/>
                </a:solidFill>
              </a:rPr>
              <a:t>Subject, Verb and Object (SVO) triplets </a:t>
            </a:r>
            <a:r>
              <a:rPr lang="ko" sz="1250">
                <a:solidFill>
                  <a:schemeClr val="dk1"/>
                </a:solidFill>
              </a:rPr>
              <a:t>from knowledge bases</a:t>
            </a:r>
            <a:r>
              <a:rPr b="1" i="1" lang="ko" sz="1250">
                <a:solidFill>
                  <a:schemeClr val="dk1"/>
                </a:solidFill>
              </a:rPr>
              <a:t> to build an external knowledge graph</a:t>
            </a:r>
            <a:r>
              <a:rPr lang="ko" sz="1250">
                <a:solidFill>
                  <a:schemeClr val="dk1"/>
                </a:solidFill>
              </a:rPr>
              <a:t>.</a:t>
            </a:r>
            <a:endParaRPr sz="1250">
              <a:solidFill>
                <a:schemeClr val="dk1"/>
              </a:solidFill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-"/>
            </a:pPr>
            <a:r>
              <a:rPr lang="ko" sz="1250">
                <a:solidFill>
                  <a:schemeClr val="dk1"/>
                </a:solidFill>
              </a:rPr>
              <a:t>These triplets capture a large range of human object interactions, and encode our knowledge about actions.</a:t>
            </a:r>
            <a:endParaRPr sz="12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Model architecture - overview</a:t>
            </a:r>
            <a:endParaRPr sz="2900"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75" y="892975"/>
            <a:ext cx="7681850" cy="36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1700" y="3347350"/>
            <a:ext cx="8520600" cy="16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Pairs of verb-noun nodes are linked via action nodes (yellow circle), and verb-verb/noun-noun pairs can be connected.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These action nodes start with all zero features, and must </a:t>
            </a:r>
            <a:r>
              <a:rPr b="1" i="1" lang="ko" sz="1300">
                <a:solidFill>
                  <a:schemeClr val="dk1"/>
                </a:solidFill>
              </a:rPr>
              <a:t>learn its representation by propagating information</a:t>
            </a:r>
            <a:r>
              <a:rPr lang="ko" sz="1300">
                <a:solidFill>
                  <a:schemeClr val="dk1"/>
                </a:solidFill>
              </a:rPr>
              <a:t> along the graph during training.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This information passing is achieved </a:t>
            </a:r>
            <a:r>
              <a:rPr b="1" i="1" lang="ko" sz="1300">
                <a:solidFill>
                  <a:schemeClr val="dk1"/>
                </a:solidFill>
              </a:rPr>
              <a:t>by using a multi-layer graph convolutional network</a:t>
            </a:r>
            <a:endParaRPr b="1" i="1" sz="1300">
              <a:solidFill>
                <a:schemeClr val="dk1"/>
              </a:solidFill>
            </a:endParaRPr>
          </a:p>
        </p:txBody>
      </p:sp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Graph representation of interactions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550" y="628325"/>
            <a:ext cx="339090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16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Model architecture - Encoding knowledge</a:t>
            </a:r>
            <a:endParaRPr sz="2900"/>
          </a:p>
        </p:txBody>
      </p:sp>
      <p:pic>
        <p:nvPicPr>
          <p:cNvPr id="119" name="Google Shape;119;p23"/>
          <p:cNvPicPr preferRelativeResize="0"/>
          <p:nvPr/>
        </p:nvPicPr>
        <p:blipFill rotWithShape="1">
          <a:blip r:embed="rId3">
            <a:alphaModFix/>
          </a:blip>
          <a:srcRect b="0" l="0" r="61932" t="40451"/>
          <a:stretch/>
        </p:blipFill>
        <p:spPr>
          <a:xfrm>
            <a:off x="3083863" y="942600"/>
            <a:ext cx="2924299" cy="21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 rotWithShape="1">
          <a:blip r:embed="rId3">
            <a:alphaModFix/>
          </a:blip>
          <a:srcRect b="8911" l="77050" r="0" t="43205"/>
          <a:stretch/>
        </p:blipFill>
        <p:spPr>
          <a:xfrm>
            <a:off x="6501725" y="1154125"/>
            <a:ext cx="1763001" cy="17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3250875"/>
            <a:ext cx="8520600" cy="18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 sz="1300">
                <a:solidFill>
                  <a:srgbClr val="000000"/>
                </a:solidFill>
              </a:rPr>
              <a:t>In this part, it encodes SVO(subject, Verb, Object) pairs to graph</a:t>
            </a:r>
            <a:br>
              <a:rPr lang="ko" sz="1300">
                <a:solidFill>
                  <a:srgbClr val="000000"/>
                </a:solidFill>
              </a:rPr>
            </a:b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 sz="1300">
                <a:solidFill>
                  <a:srgbClr val="000000"/>
                </a:solidFill>
              </a:rPr>
              <a:t>Each verb or noun is represented as a node and </a:t>
            </a:r>
            <a:r>
              <a:rPr b="1" i="1" lang="ko" sz="1300">
                <a:solidFill>
                  <a:srgbClr val="000000"/>
                </a:solidFill>
              </a:rPr>
              <a:t>comes with its word embeddings as the node’s features.</a:t>
            </a:r>
            <a:r>
              <a:rPr lang="ko" sz="1300">
                <a:solidFill>
                  <a:srgbClr val="000000"/>
                </a:solidFill>
              </a:rPr>
              <a:t> (word embedding : A kind of way to map natural language to vector space)</a:t>
            </a:r>
            <a:br>
              <a:rPr lang="ko" sz="1300">
                <a:solidFill>
                  <a:srgbClr val="000000"/>
                </a:solidFill>
              </a:rPr>
            </a:b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ko" sz="1300">
                <a:solidFill>
                  <a:srgbClr val="000000"/>
                </a:solidFill>
              </a:rPr>
              <a:t>Verb and noun are connected by observation or external knowledge</a:t>
            </a:r>
            <a:br>
              <a:rPr lang="ko" sz="1300">
                <a:solidFill>
                  <a:srgbClr val="000000"/>
                </a:solidFill>
              </a:rPr>
            </a:br>
            <a:r>
              <a:rPr lang="ko" sz="1300">
                <a:solidFill>
                  <a:srgbClr val="000000"/>
                </a:solidFill>
              </a:rPr>
              <a:t>(WordNet : data from dictionary database, NEIL : data from web)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b="61796" l="7729" r="78937" t="1867"/>
          <a:stretch/>
        </p:blipFill>
        <p:spPr>
          <a:xfrm>
            <a:off x="875800" y="966644"/>
            <a:ext cx="1595774" cy="20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마스터 테스트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